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7" r:id="rId14"/>
    <p:sldId id="280" r:id="rId15"/>
    <p:sldId id="281" r:id="rId16"/>
    <p:sldId id="283" r:id="rId17"/>
    <p:sldId id="275" r:id="rId18"/>
    <p:sldId id="274" r:id="rId19"/>
    <p:sldId id="272" r:id="rId20"/>
    <p:sldId id="276" r:id="rId21"/>
    <p:sldId id="269" r:id="rId22"/>
    <p:sldId id="278" r:id="rId23"/>
    <p:sldId id="282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ek podtitulek text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30275" y="2311676"/>
            <a:ext cx="10932276" cy="523220"/>
          </a:xfr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rgbClr val="0063AC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2947699"/>
            <a:ext cx="10932276" cy="3227814"/>
          </a:xfrm>
        </p:spPr>
        <p:txBody>
          <a:bodyPr/>
          <a:lstStyle>
            <a:lvl1pPr>
              <a:buClr>
                <a:srgbClr val="3F9C35"/>
              </a:buClr>
              <a:defRPr/>
            </a:lvl1pPr>
            <a:lvl2pPr>
              <a:defRPr baseline="0"/>
            </a:lvl2pPr>
            <a:lvl3pPr>
              <a:buClr>
                <a:srgbClr val="3F9C35"/>
              </a:buClr>
              <a:defRPr/>
            </a:lvl3pPr>
            <a:lvl4pPr>
              <a:defRPr/>
            </a:lvl4pPr>
            <a:lvl5pPr>
              <a:buClr>
                <a:srgbClr val="3F9C35"/>
              </a:buClr>
              <a:defRPr/>
            </a:lvl5pPr>
          </a:lstStyle>
          <a:p>
            <a:pPr lvl="0"/>
            <a:r>
              <a:rPr lang="cs-CZ" dirty="0"/>
              <a:t>Kliknutím přidáte text</a:t>
            </a:r>
            <a:endParaRPr lang="nb-NO" dirty="0"/>
          </a:p>
          <a:p>
            <a:pPr lvl="1"/>
            <a:r>
              <a:rPr lang="cs-CZ" dirty="0"/>
              <a:t>Druhá úroveň</a:t>
            </a:r>
            <a:endParaRPr lang="nb-NO" dirty="0"/>
          </a:p>
          <a:p>
            <a:pPr lvl="2"/>
            <a:r>
              <a:rPr lang="cs-CZ" dirty="0"/>
              <a:t>Třetí úroveň</a:t>
            </a:r>
            <a:endParaRPr lang="nb-NO" dirty="0"/>
          </a:p>
          <a:p>
            <a:pPr lvl="3"/>
            <a:r>
              <a:rPr lang="cs-CZ" dirty="0"/>
              <a:t>Čtvrtá úroveň</a:t>
            </a:r>
            <a:endParaRPr lang="nb-NO" dirty="0"/>
          </a:p>
          <a:p>
            <a:pPr lvl="4"/>
            <a:r>
              <a:rPr lang="cs-CZ" dirty="0"/>
              <a:t>Pátá úroveň</a:t>
            </a:r>
            <a:endParaRPr lang="nb-NO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1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356E2-C77E-4753-936C-6E93D673F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Odkanalizování obce </a:t>
            </a:r>
            <a:br>
              <a:rPr lang="cs-CZ" dirty="0"/>
            </a:br>
            <a:r>
              <a:rPr lang="cs-CZ" dirty="0"/>
              <a:t>Bílý Potok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5D82D7-4FC5-4D97-A135-B02673DA0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Prosinec 2019</a:t>
            </a:r>
          </a:p>
          <a:p>
            <a:r>
              <a:rPr lang="cs-CZ" dirty="0"/>
              <a:t>Ing. Petr Hrůša</a:t>
            </a:r>
          </a:p>
        </p:txBody>
      </p:sp>
    </p:spTree>
    <p:extLst>
      <p:ext uri="{BB962C8B-B14F-4D97-AF65-F5344CB8AC3E}">
        <p14:creationId xmlns:p14="http://schemas.microsoft.com/office/powerpoint/2010/main" val="246131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6550B-845B-40D0-9EF4-B1303F15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závěry a stav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8C063-C9EE-4FAC-BDFF-F2A1C4A6D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Proběhla de-facto neformální studie realizovatelnosti projektu kanalizace</a:t>
            </a:r>
          </a:p>
          <a:p>
            <a:r>
              <a:rPr lang="cs-CZ" dirty="0"/>
              <a:t>Závěry:</a:t>
            </a:r>
          </a:p>
          <a:p>
            <a:pPr lvl="1"/>
            <a:r>
              <a:rPr lang="cs-CZ" dirty="0"/>
              <a:t>Projekt klasické splaškové kanalizace</a:t>
            </a:r>
          </a:p>
          <a:p>
            <a:pPr lvl="2"/>
            <a:r>
              <a:rPr lang="cs-CZ" dirty="0"/>
              <a:t>40% z 200MKč = 80 </a:t>
            </a:r>
            <a:r>
              <a:rPr lang="cs-CZ" dirty="0" err="1"/>
              <a:t>MKč</a:t>
            </a:r>
            <a:r>
              <a:rPr lang="cs-CZ" dirty="0"/>
              <a:t> účast obce, s náklady na úvěr odhadem až 100 </a:t>
            </a:r>
            <a:r>
              <a:rPr lang="cs-CZ" dirty="0" err="1"/>
              <a:t>MKč</a:t>
            </a:r>
            <a:r>
              <a:rPr lang="cs-CZ" dirty="0"/>
              <a:t>, splácení např. 20 let = 4-5 </a:t>
            </a:r>
            <a:r>
              <a:rPr lang="cs-CZ" dirty="0" err="1"/>
              <a:t>MKč</a:t>
            </a:r>
            <a:r>
              <a:rPr lang="cs-CZ" dirty="0"/>
              <a:t>/rok splátka obce – zastavilo by její rozvoj na 20 let!</a:t>
            </a:r>
          </a:p>
          <a:p>
            <a:pPr lvl="2"/>
            <a:r>
              <a:rPr lang="cs-CZ" dirty="0"/>
              <a:t>Navíc generování odpisů dle vyhlášky – životnost 80 let = 200 </a:t>
            </a:r>
            <a:r>
              <a:rPr lang="cs-CZ" dirty="0" err="1"/>
              <a:t>MKč</a:t>
            </a:r>
            <a:r>
              <a:rPr lang="cs-CZ" dirty="0"/>
              <a:t>/80 = 2,5 </a:t>
            </a:r>
            <a:r>
              <a:rPr lang="cs-CZ" dirty="0" err="1"/>
              <a:t>MKč</a:t>
            </a:r>
            <a:r>
              <a:rPr lang="cs-CZ" dirty="0"/>
              <a:t>/rok</a:t>
            </a:r>
          </a:p>
          <a:p>
            <a:pPr lvl="2"/>
            <a:r>
              <a:rPr lang="cs-CZ" dirty="0"/>
              <a:t>Promítnutí do stočného v případě provozování obcí  – 6,5 </a:t>
            </a:r>
            <a:r>
              <a:rPr lang="cs-CZ" dirty="0" err="1"/>
              <a:t>MKč</a:t>
            </a:r>
            <a:r>
              <a:rPr lang="cs-CZ" dirty="0"/>
              <a:t> ročně na 300 přípojek = 21 600,-/rok/domácnost</a:t>
            </a:r>
          </a:p>
          <a:p>
            <a:pPr lvl="2"/>
            <a:r>
              <a:rPr lang="cs-CZ" dirty="0"/>
              <a:t>200l/den pro 3 člennou domácnost, cca 73 m3/rok = stočné 296,-/m3 + další náklady na údržbu a provoz =&gt; nikdo se nepřipojí</a:t>
            </a:r>
          </a:p>
          <a:p>
            <a:pPr lvl="2"/>
            <a:r>
              <a:rPr lang="cs-CZ" dirty="0"/>
              <a:t>Pokud provoz kanalizace FVS – její stočné nepokryje splátku investičního úvěru – občané by platili stočné FVS + obec viz první bod</a:t>
            </a:r>
          </a:p>
          <a:p>
            <a:pPr lvl="1"/>
            <a:r>
              <a:rPr lang="cs-CZ" b="1" dirty="0"/>
              <a:t>NEREALIZOVATELNÉ</a:t>
            </a:r>
          </a:p>
        </p:txBody>
      </p:sp>
    </p:spTree>
    <p:extLst>
      <p:ext uri="{BB962C8B-B14F-4D97-AF65-F5344CB8AC3E}">
        <p14:creationId xmlns:p14="http://schemas.microsoft.com/office/powerpoint/2010/main" val="239686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6550B-845B-40D0-9EF4-B1303F15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závěry a stav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8C063-C9EE-4FAC-BDFF-F2A1C4A6D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Závěry:</a:t>
            </a:r>
          </a:p>
          <a:p>
            <a:pPr lvl="1"/>
            <a:r>
              <a:rPr lang="cs-CZ" dirty="0"/>
              <a:t>To potvrzuje informace ze semináře ve Starkoči – klasická kanalizace pro malé obce je již finančně nerealizovatelná</a:t>
            </a:r>
          </a:p>
          <a:p>
            <a:pPr lvl="1"/>
            <a:r>
              <a:rPr lang="cs-CZ" dirty="0"/>
              <a:t>Dokumentace k UR není aktuálně použitelná pro vydání UR, chybí aktuální </a:t>
            </a:r>
            <a:r>
              <a:rPr lang="cs-CZ" dirty="0" err="1"/>
              <a:t>inženýring</a:t>
            </a:r>
            <a:r>
              <a:rPr lang="cs-CZ" dirty="0"/>
              <a:t>, aktualizace odhadu investičních nákladů – lze očekávat k 200 </a:t>
            </a:r>
            <a:r>
              <a:rPr lang="cs-CZ" dirty="0" err="1"/>
              <a:t>MKč</a:t>
            </a:r>
            <a:r>
              <a:rPr lang="cs-CZ" dirty="0"/>
              <a:t> s DPH (bez investičního podílu na ČOV, pokud by byl třeba)</a:t>
            </a:r>
          </a:p>
          <a:p>
            <a:pPr lvl="1"/>
            <a:r>
              <a:rPr lang="cs-CZ" dirty="0"/>
              <a:t>Co dál s Dokumentací k UR?</a:t>
            </a:r>
          </a:p>
          <a:p>
            <a:pPr lvl="2"/>
            <a:r>
              <a:rPr lang="cs-CZ" dirty="0"/>
              <a:t>Jednat s krajem o vyúčtování dotace, pak rozhodnutí zastupitelstva obce</a:t>
            </a:r>
          </a:p>
          <a:p>
            <a:pPr lvl="1"/>
            <a:r>
              <a:rPr lang="cs-CZ" dirty="0"/>
              <a:t>Byla posuzována obecní KČOV jako alternativa ke klasické ČOV</a:t>
            </a:r>
          </a:p>
          <a:p>
            <a:pPr lvl="2"/>
            <a:r>
              <a:rPr lang="cs-CZ" dirty="0"/>
              <a:t>Ekologické, levný provoz vlastní KČOV obcí, ale při rozpočítání nákladů na kanalizaci též nerealizovatelné – dle údajů z Velké Jesenice tvoří odpisy větší část stočného</a:t>
            </a:r>
          </a:p>
          <a:p>
            <a:pPr lvl="1"/>
            <a:r>
              <a:rPr lang="cs-CZ" b="1" dirty="0"/>
              <a:t>Jedinou realizovatelnou variantou se aktuálně jeví soustava DČOV s dotací SFŽP</a:t>
            </a:r>
          </a:p>
          <a:p>
            <a:pPr lvl="2"/>
            <a:r>
              <a:rPr lang="cs-CZ" dirty="0"/>
              <a:t>Opět je třeba rozhodnutí zastupitelstva obce o dalším postupu</a:t>
            </a:r>
          </a:p>
        </p:txBody>
      </p:sp>
    </p:spTree>
    <p:extLst>
      <p:ext uri="{BB962C8B-B14F-4D97-AF65-F5344CB8AC3E}">
        <p14:creationId xmlns:p14="http://schemas.microsoft.com/office/powerpoint/2010/main" val="151021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622A7-1963-4654-9DB2-6870B4A4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DČOV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9B7BFA-16EF-4B91-8111-F3B50A63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Jde o novou koncepci systémového odkanalizování malé obce dotovanou SFŽP</a:t>
            </a:r>
          </a:p>
          <a:p>
            <a:pPr lvl="1"/>
            <a:r>
              <a:rPr lang="cs-CZ" dirty="0"/>
              <a:t>Bílý Potok není zas tak malou obcí, ale místní podmínky jsou náročnější</a:t>
            </a:r>
          </a:p>
          <a:p>
            <a:pPr lvl="1"/>
            <a:r>
              <a:rPr lang="cs-CZ" dirty="0"/>
              <a:t>Jen pro nekomerční stavby</a:t>
            </a:r>
          </a:p>
          <a:p>
            <a:pPr lvl="1"/>
            <a:r>
              <a:rPr lang="cs-CZ" dirty="0"/>
              <a:t>Rychlá cesta k cíli!</a:t>
            </a:r>
          </a:p>
          <a:p>
            <a:r>
              <a:rPr lang="cs-CZ" dirty="0"/>
              <a:t>Každý dům „získá“ vlastní DČOV</a:t>
            </a:r>
          </a:p>
          <a:p>
            <a:pPr lvl="1"/>
            <a:r>
              <a:rPr lang="cs-CZ" dirty="0"/>
              <a:t>Min. 30% EO z celkového počtu neodkanalizovaných</a:t>
            </a:r>
          </a:p>
          <a:p>
            <a:pPr lvl="1"/>
            <a:r>
              <a:rPr lang="cs-CZ" dirty="0"/>
              <a:t>Musí mít vzdálený monitoring -&gt; soustava s jednotným provozem</a:t>
            </a:r>
          </a:p>
          <a:p>
            <a:pPr lvl="1"/>
            <a:r>
              <a:rPr lang="cs-CZ" dirty="0"/>
              <a:t>Provoz zajišťuje obec na základě smlouvy s provozovatelem</a:t>
            </a:r>
          </a:p>
          <a:p>
            <a:pPr lvl="1"/>
            <a:r>
              <a:rPr lang="cs-CZ" dirty="0"/>
              <a:t>Udržitelnost projektu min. 10 let</a:t>
            </a:r>
          </a:p>
          <a:p>
            <a:pPr lvl="1"/>
            <a:r>
              <a:rPr lang="cs-CZ" dirty="0"/>
              <a:t>Nová výzva do konce roku</a:t>
            </a:r>
          </a:p>
        </p:txBody>
      </p:sp>
    </p:spTree>
    <p:extLst>
      <p:ext uri="{BB962C8B-B14F-4D97-AF65-F5344CB8AC3E}">
        <p14:creationId xmlns:p14="http://schemas.microsoft.com/office/powerpoint/2010/main" val="136779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622A7-1963-4654-9DB2-6870B4A4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DČOV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9B7BFA-16EF-4B91-8111-F3B50A63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Ekologické přínosy</a:t>
            </a:r>
          </a:p>
          <a:p>
            <a:pPr lvl="1"/>
            <a:r>
              <a:rPr lang="cs-CZ" dirty="0"/>
              <a:t>Zásadně lepší než skutečný stávající stav</a:t>
            </a:r>
          </a:p>
          <a:p>
            <a:pPr lvl="1"/>
            <a:r>
              <a:rPr lang="cs-CZ" dirty="0"/>
              <a:t>Zadržování vody v krajině, znovupoužití přečištěné vody – zalévání, splachování</a:t>
            </a:r>
          </a:p>
          <a:p>
            <a:r>
              <a:rPr lang="cs-CZ" dirty="0"/>
              <a:t>Ekonomické přínosy</a:t>
            </a:r>
          </a:p>
          <a:p>
            <a:pPr lvl="1"/>
            <a:r>
              <a:rPr lang="cs-CZ" dirty="0"/>
              <a:t>Pořizovací náklady odhadem 1/3, provozní odhadem 2/3</a:t>
            </a:r>
          </a:p>
          <a:p>
            <a:pPr lvl="1"/>
            <a:r>
              <a:rPr lang="cs-CZ" dirty="0"/>
              <a:t>Nepovede k fatálnímu zadlužení obce a zastavení jejího rozvoje na desetiletí dopředu</a:t>
            </a:r>
          </a:p>
          <a:p>
            <a:r>
              <a:rPr lang="cs-CZ" dirty="0"/>
              <a:t>Smluvní vztahy</a:t>
            </a:r>
          </a:p>
          <a:p>
            <a:pPr lvl="1"/>
            <a:r>
              <a:rPr lang="cs-CZ" dirty="0"/>
              <a:t>SFŽP – obec -&gt; ta je vlastníkem a provozovatelem soustavy min. po dobu udržitelnosti – RIZIKA/VÝZVY</a:t>
            </a:r>
          </a:p>
          <a:p>
            <a:pPr lvl="1"/>
            <a:r>
              <a:rPr lang="cs-CZ" dirty="0"/>
              <a:t>Obec – vlastník -&gt; strpění výstavby a provozu DČOV na svém pozemku, věcné břemeno v KN?</a:t>
            </a:r>
          </a:p>
        </p:txBody>
      </p:sp>
    </p:spTree>
    <p:extLst>
      <p:ext uri="{BB962C8B-B14F-4D97-AF65-F5344CB8AC3E}">
        <p14:creationId xmlns:p14="http://schemas.microsoft.com/office/powerpoint/2010/main" val="290302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D09AF-1DD3-4BD2-AC51-02BB83EF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DČOV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850A59-2D01-4CDC-ABFC-64163A137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Předběžné finanční odhady</a:t>
            </a:r>
          </a:p>
          <a:p>
            <a:r>
              <a:rPr lang="cs-CZ" dirty="0"/>
              <a:t>Investiční</a:t>
            </a:r>
          </a:p>
          <a:p>
            <a:pPr lvl="1"/>
            <a:r>
              <a:rPr lang="cs-CZ" dirty="0"/>
              <a:t>Starkoč: náklady na jednu DČOV 140 tis. Kč, V Bílém Potoce 308 ks = 43 </a:t>
            </a:r>
            <a:r>
              <a:rPr lang="cs-CZ" dirty="0" err="1"/>
              <a:t>MKč</a:t>
            </a:r>
            <a:endParaRPr lang="cs-CZ" dirty="0"/>
          </a:p>
          <a:p>
            <a:pPr lvl="1"/>
            <a:r>
              <a:rPr lang="cs-CZ" dirty="0"/>
              <a:t>Dotace cca 75% = 32 </a:t>
            </a:r>
            <a:r>
              <a:rPr lang="cs-CZ" dirty="0" err="1"/>
              <a:t>MKč</a:t>
            </a:r>
            <a:r>
              <a:rPr lang="cs-CZ" dirty="0"/>
              <a:t>, obec cca 9,5 </a:t>
            </a:r>
            <a:r>
              <a:rPr lang="cs-CZ" dirty="0" err="1"/>
              <a:t>MKč</a:t>
            </a:r>
            <a:r>
              <a:rPr lang="cs-CZ" dirty="0"/>
              <a:t>, 1,5 </a:t>
            </a:r>
            <a:r>
              <a:rPr lang="cs-CZ" dirty="0" err="1"/>
              <a:t>MKč</a:t>
            </a:r>
            <a:r>
              <a:rPr lang="cs-CZ" dirty="0"/>
              <a:t> občané (5 000,-/DČOV)</a:t>
            </a:r>
          </a:p>
          <a:p>
            <a:pPr lvl="1"/>
            <a:r>
              <a:rPr lang="cs-CZ" dirty="0"/>
              <a:t>Zadlužení obce 1/8 oproti úplnému projektu kanalizace</a:t>
            </a:r>
          </a:p>
          <a:p>
            <a:r>
              <a:rPr lang="cs-CZ" dirty="0"/>
              <a:t>Provozní</a:t>
            </a:r>
          </a:p>
          <a:p>
            <a:pPr lvl="1"/>
            <a:r>
              <a:rPr lang="cs-CZ" dirty="0"/>
              <a:t>Starkoč: odměna za zajištění likvidace odpadních vod, provoz, servis a údržbu</a:t>
            </a:r>
          </a:p>
          <a:p>
            <a:pPr lvl="1"/>
            <a:r>
              <a:rPr lang="cs-CZ" dirty="0"/>
              <a:t>480,- DČOV/rok + 420,- obyvatele/rok = tříčlenná domácnost cca 1 800,-/rok, odpovídá „stočnému“ 25,-/m3 (při stejné roční spotřebě 73 m3/rok jako výše)</a:t>
            </a:r>
          </a:p>
          <a:p>
            <a:pPr lvl="2"/>
            <a:r>
              <a:rPr lang="cs-CZ" dirty="0"/>
              <a:t>Aktuální smluvní vztah, není ale odzkoušeno po delší dobu a nedá se úplně stanovit přesná částka – může se tedy ještě trochu měnit</a:t>
            </a:r>
          </a:p>
        </p:txBody>
      </p:sp>
    </p:spTree>
    <p:extLst>
      <p:ext uri="{BB962C8B-B14F-4D97-AF65-F5344CB8AC3E}">
        <p14:creationId xmlns:p14="http://schemas.microsoft.com/office/powerpoint/2010/main" val="65341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D09AF-1DD3-4BD2-AC51-02BB83EF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DČOV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850A59-2D01-4CDC-ABFC-64163A137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Nebyla zaznamenána žádná nutná změna pracích prostředků a běžné domácí drogerie</a:t>
            </a:r>
          </a:p>
          <a:p>
            <a:r>
              <a:rPr lang="cs-CZ" dirty="0"/>
              <a:t>Pozor na – tuky, </a:t>
            </a:r>
            <a:r>
              <a:rPr lang="cs-CZ" dirty="0" err="1"/>
              <a:t>kávovovou</a:t>
            </a:r>
            <a:r>
              <a:rPr lang="cs-CZ" dirty="0"/>
              <a:t> sedlinu, vlhčené </a:t>
            </a:r>
            <a:r>
              <a:rPr lang="cs-CZ" dirty="0" err="1"/>
              <a:t>hyg</a:t>
            </a:r>
            <a:r>
              <a:rPr lang="cs-CZ" dirty="0"/>
              <a:t>. ubrousky, větší množství </a:t>
            </a:r>
            <a:r>
              <a:rPr lang="cs-CZ" dirty="0" err="1"/>
              <a:t>sava</a:t>
            </a:r>
            <a:r>
              <a:rPr lang="cs-CZ" dirty="0"/>
              <a:t> a chemických rozpouštědel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40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DBF9B-0773-4243-AF2C-AA99D62C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DČOV – SWOT analýza obce Kuřimská Nová ves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12E7A5C-7D7F-45D9-BC88-D99943B5372D}"/>
              </a:ext>
            </a:extLst>
          </p:cNvPr>
          <p:cNvGraphicFramePr>
            <a:graphicFrameLocks noGrp="1"/>
          </p:cNvGraphicFramePr>
          <p:nvPr/>
        </p:nvGraphicFramePr>
        <p:xfrm>
          <a:off x="2589213" y="2133600"/>
          <a:ext cx="7571296" cy="4464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5648">
                  <a:extLst>
                    <a:ext uri="{9D8B030D-6E8A-4147-A177-3AD203B41FA5}">
                      <a16:colId xmlns:a16="http://schemas.microsoft.com/office/drawing/2014/main" val="717524018"/>
                    </a:ext>
                  </a:extLst>
                </a:gridCol>
                <a:gridCol w="3785648">
                  <a:extLst>
                    <a:ext uri="{9D8B030D-6E8A-4147-A177-3AD203B41FA5}">
                      <a16:colId xmlns:a16="http://schemas.microsoft.com/office/drawing/2014/main" val="3748159551"/>
                    </a:ext>
                  </a:extLst>
                </a:gridCol>
              </a:tblGrid>
              <a:tr h="31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SILNÉ STRÁNKY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SLABÉ STRÁNKY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55593"/>
                  </a:ext>
                </a:extLst>
              </a:tr>
              <a:tr h="23576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Malé pořizovací náklady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Udržitelnost vody v obci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Menší provozní náklady než velká ČOV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Menší poplatky pro obyvatele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Silnice zůstávají neporušené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Nezadluženost obce na dlouhé období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více čistíren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03119"/>
                  </a:ext>
                </a:extLst>
              </a:tr>
              <a:tr h="31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PŘÍLEŽITOSTI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HROZBY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736642"/>
                  </a:ext>
                </a:extLst>
              </a:tr>
              <a:tr h="14685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budoucna udržet více vody v obci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Využití přečištěné vody k dalšímu užívání v jednotlivých domácnostech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Špatné zaučení obyvatel na DČOV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6472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48EB905-5A61-4811-902D-986881E18716}"/>
              </a:ext>
            </a:extLst>
          </p:cNvPr>
          <p:cNvSpPr txBox="1"/>
          <p:nvPr/>
        </p:nvSpPr>
        <p:spPr>
          <a:xfrm>
            <a:off x="8826294" y="6488668"/>
            <a:ext cx="336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Převzato z prezentace obce</a:t>
            </a:r>
          </a:p>
        </p:txBody>
      </p:sp>
    </p:spTree>
    <p:extLst>
      <p:ext uri="{BB962C8B-B14F-4D97-AF65-F5344CB8AC3E}">
        <p14:creationId xmlns:p14="http://schemas.microsoft.com/office/powerpoint/2010/main" val="195886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06881" y="2443943"/>
            <a:ext cx="8886305" cy="4172989"/>
          </a:xfrm>
        </p:spPr>
        <p:txBody>
          <a:bodyPr>
            <a:normAutofit/>
          </a:bodyPr>
          <a:lstStyle/>
          <a:p>
            <a:r>
              <a:rPr lang="cs-CZ" sz="2000" dirty="0"/>
              <a:t>Soupis parcel dotčených realizací projektu</a:t>
            </a:r>
          </a:p>
          <a:p>
            <a:r>
              <a:rPr lang="cs-CZ" sz="2000" dirty="0"/>
              <a:t>Výpisy z katastru nemovitostí</a:t>
            </a:r>
          </a:p>
          <a:p>
            <a:r>
              <a:rPr lang="cs-CZ" sz="2000" dirty="0"/>
              <a:t>Souhlasy vlastníků nemovitostí, dotčených realizací projektu, včetně přesné identifikace nemovitosti, kde bude umístěn předmět podpory</a:t>
            </a:r>
          </a:p>
          <a:p>
            <a:r>
              <a:rPr lang="cs-CZ" sz="2000" dirty="0"/>
              <a:t>Stanovisko krajského úřadu, zda projekt není v rozporu s PRVKÚK,          je–</a:t>
            </a:r>
            <a:r>
              <a:rPr lang="cs-CZ" sz="2000" dirty="0" err="1"/>
              <a:t>li</a:t>
            </a:r>
            <a:r>
              <a:rPr lang="cs-CZ" sz="2000" dirty="0"/>
              <a:t> projekt v rozporu může krajský úřad realizaci doporučit a žadatel zažádat o změnu PRVKÚK, která bude doložena v rámci ZVA</a:t>
            </a:r>
          </a:p>
          <a:p>
            <a:r>
              <a:rPr lang="cs-CZ" sz="2000" dirty="0"/>
              <a:t>Odborný posudek dle předepsané struktury včetně PD a položkového rozpočtu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05268" y="1546168"/>
            <a:ext cx="8199207" cy="556952"/>
          </a:xfrm>
        </p:spPr>
        <p:txBody>
          <a:bodyPr>
            <a:normAutofit fontScale="90000"/>
          </a:bodyPr>
          <a:lstStyle/>
          <a:p>
            <a:r>
              <a:rPr lang="cs-CZ" dirty="0"/>
              <a:t>Podání žádosti: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CDA7A6B-E53A-477B-9EE0-00FA54487472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Soustava DČOV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9A4E84D-0831-40BE-9A42-5885C832FF79}"/>
              </a:ext>
            </a:extLst>
          </p:cNvPr>
          <p:cNvSpPr txBox="1"/>
          <p:nvPr/>
        </p:nvSpPr>
        <p:spPr>
          <a:xfrm>
            <a:off x="8983610" y="648866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prezentace SFŽP</a:t>
            </a:r>
          </a:p>
        </p:txBody>
      </p:sp>
    </p:spTree>
    <p:extLst>
      <p:ext uri="{BB962C8B-B14F-4D97-AF65-F5344CB8AC3E}">
        <p14:creationId xmlns:p14="http://schemas.microsoft.com/office/powerpoint/2010/main" val="207201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06881" y="1945179"/>
            <a:ext cx="8886305" cy="467175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000" b="1" dirty="0"/>
              <a:t>Výpočet výše dotace</a:t>
            </a:r>
            <a:r>
              <a:rPr lang="cs-CZ" sz="2000" dirty="0"/>
              <a:t> = primárně se počítá dle počtu realizovaných DČOV (maximální výše dotace na jednu DČOV dle její kapacity EO), v součtu pak nesmí přesáhnout 80 % CZV</a:t>
            </a:r>
          </a:p>
          <a:p>
            <a:r>
              <a:rPr lang="cs-CZ" sz="2000" b="1" dirty="0"/>
              <a:t>Výpis z KN</a:t>
            </a:r>
            <a:r>
              <a:rPr lang="cs-CZ" sz="2000" dirty="0"/>
              <a:t> = musí obsahovat informace o pozemku z důvodu kontroly typu nemovitosti a kontroly omezení vlastnického práva, týká se veškerých stavbou dotčených pozemků</a:t>
            </a:r>
          </a:p>
          <a:p>
            <a:r>
              <a:rPr lang="cs-CZ" sz="2000" b="1" dirty="0"/>
              <a:t>Odborný posudek </a:t>
            </a:r>
            <a:r>
              <a:rPr lang="cs-CZ" sz="2000" dirty="0"/>
              <a:t>= zde musí být uvedena informace „navržená soustava DČOV řeší napojení min. 30 % z celkového počtu EO v rámci řešeného území“, tzn. procentuální vyčíslení počtu připojených EO k DČOV z celkového počtu EO v řešeném území</a:t>
            </a:r>
          </a:p>
          <a:p>
            <a:r>
              <a:rPr lang="cs-CZ" sz="2000" b="1" dirty="0"/>
              <a:t>PRVKÚK</a:t>
            </a:r>
            <a:r>
              <a:rPr lang="cs-CZ" sz="2000" dirty="0"/>
              <a:t> = stanovisko Krajského úřadu se dokládá vždy, zda projekt není v rozporu s PRVKÚK</a:t>
            </a:r>
          </a:p>
          <a:p>
            <a:endParaRPr lang="cs-CZ" sz="20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96707" y="1427250"/>
            <a:ext cx="8199206" cy="724410"/>
          </a:xfrm>
        </p:spPr>
        <p:txBody>
          <a:bodyPr>
            <a:normAutofit/>
          </a:bodyPr>
          <a:lstStyle/>
          <a:p>
            <a:r>
              <a:rPr lang="cs-CZ" dirty="0"/>
              <a:t>Podání žádosti: </a:t>
            </a:r>
            <a:r>
              <a:rPr lang="cs-CZ" dirty="0">
                <a:solidFill>
                  <a:srgbClr val="0063AC"/>
                </a:solidFill>
              </a:rPr>
              <a:t>Na co si dát pozor?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8154FDE-006D-4F63-8629-52B4B28E1ADD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Soustava DČOV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8BD626-FAC6-4418-8AED-CA8DA4CF9736}"/>
              </a:ext>
            </a:extLst>
          </p:cNvPr>
          <p:cNvSpPr txBox="1"/>
          <p:nvPr/>
        </p:nvSpPr>
        <p:spPr>
          <a:xfrm>
            <a:off x="8983610" y="648866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prezentace SFŽP</a:t>
            </a:r>
          </a:p>
        </p:txBody>
      </p:sp>
    </p:spTree>
    <p:extLst>
      <p:ext uri="{BB962C8B-B14F-4D97-AF65-F5344CB8AC3E}">
        <p14:creationId xmlns:p14="http://schemas.microsoft.com/office/powerpoint/2010/main" val="16078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06881" y="2443943"/>
            <a:ext cx="8886305" cy="4172989"/>
          </a:xfrm>
        </p:spPr>
        <p:txBody>
          <a:bodyPr>
            <a:normAutofit/>
          </a:bodyPr>
          <a:lstStyle/>
          <a:p>
            <a:r>
              <a:rPr lang="cs-CZ" sz="2000" dirty="0"/>
              <a:t>Kopie smlouvy o zřízení účtu žadatele</a:t>
            </a:r>
          </a:p>
          <a:p>
            <a:r>
              <a:rPr lang="cs-CZ" sz="2000" dirty="0"/>
              <a:t>Kopie povolení příslušného vodoprávního úřadu k vypouštění odpadních vod do vod povrchových nebo podzemních</a:t>
            </a:r>
          </a:p>
          <a:p>
            <a:r>
              <a:rPr lang="cs-CZ" sz="2000" dirty="0"/>
              <a:t>Kopie ohlášení stavby s podacím razítkem příslušného vodoprávního úřadu (je –</a:t>
            </a:r>
            <a:r>
              <a:rPr lang="cs-CZ" sz="2000" dirty="0" err="1"/>
              <a:t>li</a:t>
            </a:r>
            <a:r>
              <a:rPr lang="cs-CZ" sz="2000" dirty="0"/>
              <a:t> relevantní)</a:t>
            </a:r>
          </a:p>
          <a:p>
            <a:r>
              <a:rPr lang="cs-CZ" sz="2000" dirty="0"/>
              <a:t>Kopie provozního řádu DČOV</a:t>
            </a:r>
          </a:p>
          <a:p>
            <a:r>
              <a:rPr lang="cs-CZ" sz="2000" dirty="0"/>
              <a:t>Kopie dokumentace k výběrovému řízení včetně podepsané smlouvy o dílo a dalších objednávek/faktur</a:t>
            </a:r>
          </a:p>
          <a:p>
            <a:r>
              <a:rPr lang="cs-CZ" sz="2000" dirty="0"/>
              <a:t>V případě vypouštění odpadních vod do vod povrchových kopie CE dané DČOV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05268" y="1547645"/>
            <a:ext cx="8199207" cy="553998"/>
          </a:xfrm>
        </p:spPr>
        <p:txBody>
          <a:bodyPr>
            <a:normAutofit fontScale="90000"/>
          </a:bodyPr>
          <a:lstStyle/>
          <a:p>
            <a:r>
              <a:rPr lang="cs-CZ" dirty="0"/>
              <a:t>Podklady pro uzavření Smlouvy: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79CF6B7-FB13-47D0-AB54-25D8647C2384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Soustava DČOV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A35D60-C4B2-4B39-86B2-6721D8BD2C47}"/>
              </a:ext>
            </a:extLst>
          </p:cNvPr>
          <p:cNvSpPr txBox="1"/>
          <p:nvPr/>
        </p:nvSpPr>
        <p:spPr>
          <a:xfrm>
            <a:off x="8983610" y="648866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prezentace SFŽP</a:t>
            </a:r>
          </a:p>
        </p:txBody>
      </p:sp>
    </p:spTree>
    <p:extLst>
      <p:ext uri="{BB962C8B-B14F-4D97-AF65-F5344CB8AC3E}">
        <p14:creationId xmlns:p14="http://schemas.microsoft.com/office/powerpoint/2010/main" val="10054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44AC3-0C05-4416-95BD-A6103F85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A05505-21BD-405F-803F-0E31166CE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Historie projektu odkanalizování obce - fakta</a:t>
            </a:r>
          </a:p>
          <a:p>
            <a:r>
              <a:rPr lang="cs-CZ" dirty="0"/>
              <a:t>Co jsme již udělali v tomto volebním období</a:t>
            </a:r>
          </a:p>
          <a:p>
            <a:r>
              <a:rPr lang="cs-CZ" dirty="0"/>
              <a:t>Aktuální závěry a stav</a:t>
            </a:r>
          </a:p>
          <a:p>
            <a:r>
              <a:rPr lang="cs-CZ" dirty="0"/>
              <a:t>Soustava DČOV</a:t>
            </a:r>
          </a:p>
          <a:p>
            <a:r>
              <a:rPr lang="cs-CZ" dirty="0"/>
              <a:t>Jak dál?</a:t>
            </a:r>
          </a:p>
          <a:p>
            <a:r>
              <a:rPr lang="cs-CZ" dirty="0"/>
              <a:t>Diskuse</a:t>
            </a:r>
          </a:p>
        </p:txBody>
      </p:sp>
    </p:spTree>
    <p:extLst>
      <p:ext uri="{BB962C8B-B14F-4D97-AF65-F5344CB8AC3E}">
        <p14:creationId xmlns:p14="http://schemas.microsoft.com/office/powerpoint/2010/main" val="155479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06881" y="1945179"/>
            <a:ext cx="8886305" cy="4671753"/>
          </a:xfrm>
        </p:spPr>
        <p:txBody>
          <a:bodyPr>
            <a:normAutofit/>
          </a:bodyPr>
          <a:lstStyle/>
          <a:p>
            <a:endParaRPr lang="cs-CZ" dirty="0"/>
          </a:p>
          <a:p>
            <a:pPr lvl="0"/>
            <a:r>
              <a:rPr lang="cs-CZ" sz="2000" b="1" dirty="0"/>
              <a:t>TDI =</a:t>
            </a:r>
            <a:r>
              <a:rPr lang="cs-CZ" sz="2000" dirty="0"/>
              <a:t> pro realizaci stavby je vyžadováno zajištění TDI s autorizací v oboru stavby vodního hospodářství a krajinného inženýrství, příp. vodohospodářské stavby (Technický Dozor Investora)</a:t>
            </a:r>
          </a:p>
          <a:p>
            <a:r>
              <a:rPr lang="cs-CZ" sz="2000" b="1" dirty="0"/>
              <a:t>Aktualizovaný rozpočet =</a:t>
            </a:r>
            <a:r>
              <a:rPr lang="cs-CZ" sz="2000" dirty="0"/>
              <a:t> aktualizace rozpočtu dle skutečně </a:t>
            </a:r>
            <a:r>
              <a:rPr lang="cs-CZ" sz="2000" dirty="0" err="1"/>
              <a:t>vysoutěžených</a:t>
            </a:r>
            <a:r>
              <a:rPr lang="cs-CZ" sz="2000" dirty="0"/>
              <a:t> nákladů</a:t>
            </a:r>
          </a:p>
          <a:p>
            <a:r>
              <a:rPr lang="cs-CZ" sz="2000" b="1" dirty="0"/>
              <a:t>Změny PD =</a:t>
            </a:r>
            <a:r>
              <a:rPr lang="cs-CZ" sz="2000" dirty="0"/>
              <a:t> v případě, že dojde ke změnám v PD, je třeba dodat odůvodnění a doložit relevantní dokumentaci, např. při změně zájemce o DČOV – PD, souhlas vlastníka pozemku, výpis z KN, stavební povolení/souhlas s ohlášenou stavbou</a:t>
            </a:r>
          </a:p>
          <a:p>
            <a:endParaRPr lang="cs-CZ" sz="2000" dirty="0"/>
          </a:p>
          <a:p>
            <a:pPr lvl="0"/>
            <a:endParaRPr lang="cs-CZ" sz="2000" dirty="0"/>
          </a:p>
          <a:p>
            <a:endParaRPr lang="cs-CZ" sz="20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96706" y="1545225"/>
            <a:ext cx="8596479" cy="863670"/>
          </a:xfrm>
        </p:spPr>
        <p:txBody>
          <a:bodyPr>
            <a:normAutofit fontScale="90000"/>
          </a:bodyPr>
          <a:lstStyle/>
          <a:p>
            <a:r>
              <a:rPr lang="cs-CZ" dirty="0"/>
              <a:t>Podklady ke Smlouvě: </a:t>
            </a:r>
            <a:r>
              <a:rPr lang="cs-CZ" dirty="0">
                <a:solidFill>
                  <a:srgbClr val="0063AC"/>
                </a:solidFill>
              </a:rPr>
              <a:t>Na co si dát pozor?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BCF11B9-C5A3-4A16-A40E-F513EB7EBD6E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Soustava DČOV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0D8D22E-350E-422B-B1BA-8B8879E439B5}"/>
              </a:ext>
            </a:extLst>
          </p:cNvPr>
          <p:cNvSpPr txBox="1"/>
          <p:nvPr/>
        </p:nvSpPr>
        <p:spPr>
          <a:xfrm>
            <a:off x="8983610" y="648866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prezentace SFŽP</a:t>
            </a:r>
          </a:p>
        </p:txBody>
      </p:sp>
    </p:spTree>
    <p:extLst>
      <p:ext uri="{BB962C8B-B14F-4D97-AF65-F5344CB8AC3E}">
        <p14:creationId xmlns:p14="http://schemas.microsoft.com/office/powerpoint/2010/main" val="2624938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622A7-1963-4654-9DB2-6870B4A4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9B7BFA-16EF-4B91-8111-F3B50A63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Jednání na kraji (PRVKÚK), vodoprávním úřadu (následná povolení) a správě povodí</a:t>
            </a:r>
          </a:p>
          <a:p>
            <a:r>
              <a:rPr lang="cs-CZ" dirty="0"/>
              <a:t>Rozhodnutí zastupitelstva o přípravě – 01/2020</a:t>
            </a:r>
          </a:p>
          <a:p>
            <a:r>
              <a:rPr lang="cs-CZ" dirty="0"/>
              <a:t>Zahájení osvěty občanů, evidence zájemců – 02/2020</a:t>
            </a:r>
          </a:p>
          <a:p>
            <a:r>
              <a:rPr lang="cs-CZ" dirty="0"/>
              <a:t>Výběr projektanta, příprava na podání žádosti – 02/2020 – 06/202</a:t>
            </a:r>
          </a:p>
          <a:p>
            <a:r>
              <a:rPr lang="cs-CZ" dirty="0"/>
              <a:t>Na základě odhadu ceny z projektu příprava financování/úvěru – do 06/2020</a:t>
            </a:r>
          </a:p>
          <a:p>
            <a:r>
              <a:rPr lang="cs-CZ" dirty="0"/>
              <a:t>Rozhodnutí zastupitelstva o realizaci projektu 06/2020</a:t>
            </a:r>
          </a:p>
          <a:p>
            <a:r>
              <a:rPr lang="cs-CZ" dirty="0"/>
              <a:t>Příprava a podání žádosti SFŽP – 07/2020</a:t>
            </a:r>
          </a:p>
        </p:txBody>
      </p:sp>
    </p:spTree>
    <p:extLst>
      <p:ext uri="{BB962C8B-B14F-4D97-AF65-F5344CB8AC3E}">
        <p14:creationId xmlns:p14="http://schemas.microsoft.com/office/powerpoint/2010/main" val="120087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622A7-1963-4654-9DB2-6870B4A4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9B7BFA-16EF-4B91-8111-F3B50A63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Zřejmě rozdělení na 2 vlny</a:t>
            </a:r>
          </a:p>
          <a:p>
            <a:r>
              <a:rPr lang="cs-CZ" dirty="0"/>
              <a:t>Výběr realizační firmy, typu DČOV, způsob provozu – do 12/2020</a:t>
            </a:r>
          </a:p>
          <a:p>
            <a:r>
              <a:rPr lang="cs-CZ" dirty="0"/>
              <a:t>Vyřešení všech detailů kolem provozu a údržby – do 12/2020</a:t>
            </a:r>
          </a:p>
          <a:p>
            <a:r>
              <a:rPr lang="cs-CZ" dirty="0"/>
              <a:t>Vysvětlování občanům, zaškolení do obsluhy a užití DČOV - specifika</a:t>
            </a:r>
          </a:p>
          <a:p>
            <a:r>
              <a:rPr lang="cs-CZ" dirty="0"/>
              <a:t>Schvalovací proces s úřady – do 12/2020</a:t>
            </a:r>
          </a:p>
          <a:p>
            <a:r>
              <a:rPr lang="cs-CZ" dirty="0"/>
              <a:t>Realizace a zahájení provozu 1. vlny – 2021</a:t>
            </a:r>
          </a:p>
          <a:p>
            <a:r>
              <a:rPr lang="cs-CZ" dirty="0"/>
              <a:t>Příprava a realizace 2. vlny 2021 – 2022</a:t>
            </a:r>
          </a:p>
        </p:txBody>
      </p:sp>
    </p:spTree>
    <p:extLst>
      <p:ext uri="{BB962C8B-B14F-4D97-AF65-F5344CB8AC3E}">
        <p14:creationId xmlns:p14="http://schemas.microsoft.com/office/powerpoint/2010/main" val="293364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CD62B-D5FE-4B0C-B6D5-EE5CF41C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8951F4-84EE-4EB3-96B6-E1952896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Budovat kanalizaci, kdy nám všechna voda odteče neznámo kam, je již i v našich zeměpisných šířkách zbytečné plýtvání vodou. </a:t>
            </a:r>
            <a:br>
              <a:rPr lang="cs-CZ" sz="4000" dirty="0"/>
            </a:br>
            <a:endParaRPr lang="cs-CZ" sz="4000" dirty="0"/>
          </a:p>
          <a:p>
            <a:pPr marL="0" indent="0">
              <a:buNone/>
            </a:pPr>
            <a:r>
              <a:rPr lang="cs-CZ" dirty="0"/>
              <a:t>(Jan Jiskra, starosta obce Starkoč)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505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373A8-68F0-416E-8C3E-8AF06C00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Diskuse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4976B2D-F8B3-4FE5-BE03-24949F9B4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067" y="2568562"/>
            <a:ext cx="4721609" cy="35405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6C199B2-1D28-4F94-9765-7BDAD02F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75" y="233004"/>
            <a:ext cx="48768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E0C6C7-2C56-4EE1-96BC-9E607A60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26" y="2568562"/>
            <a:ext cx="33051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54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71F2B-AB6F-45DE-811B-E24AE7B9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E63E9-BC1C-4350-923E-3E567780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Petr Hrůša</a:t>
            </a:r>
          </a:p>
          <a:p>
            <a:r>
              <a:rPr lang="cs-CZ" dirty="0"/>
              <a:t>Zájem o dění v obci, účast ve volbách na kandidátce Otevřeno</a:t>
            </a:r>
          </a:p>
          <a:p>
            <a:r>
              <a:rPr lang="cs-CZ" dirty="0"/>
              <a:t>Důvěru jsem dostal od 111 občanů =&gt; závazek jim a obci</a:t>
            </a:r>
          </a:p>
          <a:p>
            <a:r>
              <a:rPr lang="cs-CZ" dirty="0"/>
              <a:t>Člen stavební a pozemkové komise</a:t>
            </a:r>
          </a:p>
          <a:p>
            <a:r>
              <a:rPr lang="cs-CZ" dirty="0"/>
              <a:t>Pověření starosty a předsedy stav. komise z 9. 10. 2019</a:t>
            </a:r>
          </a:p>
          <a:p>
            <a:pPr lvl="1"/>
            <a:r>
              <a:rPr lang="cs-CZ" dirty="0"/>
              <a:t>k zjišťování informací a nezávazným jednáním pro projekt kanalizace v obci</a:t>
            </a:r>
          </a:p>
          <a:p>
            <a:pPr lvl="1"/>
            <a:r>
              <a:rPr lang="cs-CZ" dirty="0"/>
              <a:t>bez nároku na odměnu</a:t>
            </a:r>
          </a:p>
          <a:p>
            <a:r>
              <a:rPr lang="cs-CZ" dirty="0"/>
              <a:t>Kompetence, vzdělání</a:t>
            </a:r>
          </a:p>
          <a:p>
            <a:pPr lvl="1"/>
            <a:r>
              <a:rPr lang="cs-CZ" dirty="0"/>
              <a:t>SPŠ Stavební Dušní v Praze, obor vodohospodářské stavby</a:t>
            </a:r>
          </a:p>
          <a:p>
            <a:pPr lvl="1"/>
            <a:r>
              <a:rPr lang="cs-CZ" dirty="0"/>
              <a:t>Fakulta stavební ČVUT, obor automatizované systémy řízení ve stavebnictví</a:t>
            </a:r>
          </a:p>
          <a:p>
            <a:r>
              <a:rPr lang="cs-CZ" dirty="0"/>
              <a:t>Zkušenosti z realizace velkých projektů v oblasti IT (25 let)</a:t>
            </a:r>
          </a:p>
        </p:txBody>
      </p:sp>
    </p:spTree>
    <p:extLst>
      <p:ext uri="{BB962C8B-B14F-4D97-AF65-F5344CB8AC3E}">
        <p14:creationId xmlns:p14="http://schemas.microsoft.com/office/powerpoint/2010/main" val="293512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064CD-8E26-4BD5-B5C0-6BC77D07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projektu odkanalizování obce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D494F-E8AF-484D-A08C-CEDB3A841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Technickoekonomická variantní studie (VRV, dokončena v září 2013)</a:t>
            </a:r>
          </a:p>
          <a:p>
            <a:pPr lvl="1"/>
            <a:r>
              <a:rPr lang="cs-CZ" dirty="0"/>
              <a:t>Posuzovala vybudování vlastní ČOV (čistírny odpadních vod) pro obec, napojení na ČOV Hejnice, variantní řešení stok pro obec a zvlášť pro Zátiší, kombinaci splaškové kanalizace a DČOV a variantu pouze s DČOV (domácí ČOV)</a:t>
            </a:r>
          </a:p>
          <a:p>
            <a:pPr lvl="1"/>
            <a:r>
              <a:rPr lang="cs-CZ" dirty="0"/>
              <a:t>Velký rozptyl odhadovaných investičních nákladů dle variant a metody odhadu v cenách z roku 2013 – od cca 50 do cca 90 </a:t>
            </a:r>
            <a:r>
              <a:rPr lang="cs-CZ" dirty="0" err="1"/>
              <a:t>MKč</a:t>
            </a:r>
            <a:r>
              <a:rPr lang="cs-CZ" dirty="0"/>
              <a:t> s DPH</a:t>
            </a:r>
          </a:p>
          <a:p>
            <a:pPr lvl="1"/>
            <a:r>
              <a:rPr lang="cs-CZ" dirty="0"/>
              <a:t>Závěr: doporučení postupného budování kanalizace s napojením na ČOV Hejnice do využití volné kapacity 450 EO (ekvivalentní obyvatel), přípravu dokumentace pro UR za celou obec a pak postupnou realizaci</a:t>
            </a:r>
          </a:p>
          <a:p>
            <a:pPr lvl="1"/>
            <a:r>
              <a:rPr lang="cs-CZ" dirty="0"/>
              <a:t>Nepřináší jasný závěr co se zbytkem obce (nad kapacitu ČOV Hejnice)</a:t>
            </a:r>
          </a:p>
        </p:txBody>
      </p:sp>
    </p:spTree>
    <p:extLst>
      <p:ext uri="{BB962C8B-B14F-4D97-AF65-F5344CB8AC3E}">
        <p14:creationId xmlns:p14="http://schemas.microsoft.com/office/powerpoint/2010/main" val="427581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064CD-8E26-4BD5-B5C0-6BC77D07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projektu odkanalizování obce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D494F-E8AF-484D-A08C-CEDB3A841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Dokumentace k žádosti o UR (VRV, dokončena v září 2016)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Smlouva z dubna 2016, na základě VŘ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16 gravitačních stok, 6 tlakových kanalizací, 7 čerpacích stanic, 7 výtlačných řadů, 308 kanalizačních přípojek, 2x přeložka vodovodního řadu</a:t>
            </a:r>
          </a:p>
          <a:p>
            <a:pPr lvl="1"/>
            <a:r>
              <a:rPr lang="cs-CZ" dirty="0"/>
              <a:t>Napojení na ČOV Hejnice</a:t>
            </a:r>
          </a:p>
          <a:p>
            <a:pPr lvl="1"/>
            <a:r>
              <a:rPr lang="cs-CZ" dirty="0"/>
              <a:t>Orientační investiční náklady cca 150 </a:t>
            </a:r>
            <a:r>
              <a:rPr lang="cs-CZ" dirty="0" err="1"/>
              <a:t>MKč</a:t>
            </a:r>
            <a:r>
              <a:rPr lang="cs-CZ" dirty="0"/>
              <a:t> s DPH (za celou obec, v cenách roku 2016)</a:t>
            </a:r>
          </a:p>
          <a:p>
            <a:pPr lvl="1"/>
            <a:r>
              <a:rPr lang="cs-CZ" dirty="0"/>
              <a:t>Smluvní cena dokumentace k UR 400 tis. Kč s DPH, získána dotace z Fondu ochrany vod Libereckého kraje na 201 tis. Kč, podmíněna vydaným UR</a:t>
            </a:r>
          </a:p>
          <a:p>
            <a:pPr lvl="1"/>
            <a:r>
              <a:rPr lang="cs-CZ" dirty="0"/>
              <a:t>Obec proplatila v prosinci 2016 180 900,- Kč za odvedenou práci bez celkové inženýrské činnosti pro její nedokončení</a:t>
            </a:r>
          </a:p>
        </p:txBody>
      </p:sp>
    </p:spTree>
    <p:extLst>
      <p:ext uri="{BB962C8B-B14F-4D97-AF65-F5344CB8AC3E}">
        <p14:creationId xmlns:p14="http://schemas.microsoft.com/office/powerpoint/2010/main" val="304214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064CD-8E26-4BD5-B5C0-6BC77D07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projektu odkanalizování obce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D494F-E8AF-484D-A08C-CEDB3A841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Dokumentace k žádosti o UR (VRV, dokončena v září 2016)</a:t>
            </a:r>
          </a:p>
          <a:p>
            <a:pPr lvl="1"/>
            <a:r>
              <a:rPr lang="cs-CZ" dirty="0"/>
              <a:t>Chyběla domluva s Hejnicemi, respektive souhlas naší obce s jejich podmínkami</a:t>
            </a:r>
          </a:p>
          <a:p>
            <a:pPr lvl="1"/>
            <a:r>
              <a:rPr lang="cs-CZ" dirty="0"/>
              <a:t>Dále chyběl souhlas dvou vlastníků pozemků</a:t>
            </a:r>
          </a:p>
          <a:p>
            <a:pPr lvl="1"/>
            <a:r>
              <a:rPr lang="cs-CZ" dirty="0"/>
              <a:t>Opakovaně urgováno VRV obci jako smluvní součinnost obce (čl. 11.2 Smlouvy), naposled v listopadu 2017</a:t>
            </a:r>
          </a:p>
          <a:p>
            <a:pPr lvl="1"/>
            <a:r>
              <a:rPr lang="cs-CZ" dirty="0"/>
              <a:t>Vystavena závěrečná faktura VRV (30. 11. 2017) ponížená o 14 tis. Kč za nedokončenou inženýrskou činnost, celkem za  94 tis. s DPH, </a:t>
            </a:r>
            <a:r>
              <a:rPr lang="cs-CZ" u="sng" dirty="0"/>
              <a:t>obec jí neproplatila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Stav celé věci ani další postup nebyl od té doby do voleb 2018 nikdy veřejně projednán zastupitelstvem obce</a:t>
            </a:r>
          </a:p>
          <a:p>
            <a:pPr lvl="1"/>
            <a:r>
              <a:rPr lang="cs-CZ" dirty="0"/>
              <a:t>Tím skočila dohledatelná a dokumentovaná aktivita obce v této věci</a:t>
            </a:r>
          </a:p>
        </p:txBody>
      </p:sp>
    </p:spTree>
    <p:extLst>
      <p:ext uri="{BB962C8B-B14F-4D97-AF65-F5344CB8AC3E}">
        <p14:creationId xmlns:p14="http://schemas.microsoft.com/office/powerpoint/2010/main" val="123769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5DC74-B766-46FE-B272-E6D7FF28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již udělali v tomto volebním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F218C9-10BC-4076-8A3C-F863E1B3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Jednání s VRV (7. 1. 2019) o stavu Dokumentace k UR a dalším postupu</a:t>
            </a:r>
          </a:p>
          <a:p>
            <a:pPr lvl="1"/>
            <a:r>
              <a:rPr lang="cs-CZ" dirty="0"/>
              <a:t>Díky nečinnosti propadly již smlouvy s vlastníky a závazná stanoviska, inženýrskou činnost bude třeba zopakovat</a:t>
            </a:r>
          </a:p>
          <a:p>
            <a:pPr lvl="1"/>
            <a:r>
              <a:rPr lang="cs-CZ" dirty="0"/>
              <a:t>Urgováno proplacení dlužné částky – doložena nesoučinnost obce</a:t>
            </a:r>
          </a:p>
          <a:p>
            <a:pPr lvl="1"/>
            <a:r>
              <a:rPr lang="cs-CZ" dirty="0"/>
              <a:t>Potřeba aktualizovat Dokumentaci k UR – novostavby, rozpočet</a:t>
            </a:r>
          </a:p>
          <a:p>
            <a:r>
              <a:rPr lang="cs-CZ" dirty="0"/>
              <a:t>Na základě jednání obec proplatila dlužnou částku</a:t>
            </a:r>
          </a:p>
          <a:p>
            <a:r>
              <a:rPr lang="cs-CZ" dirty="0"/>
              <a:t>Žádost obce o prodloužení financování Dokumentace k UR z dotace kraje do 31. 3. 2021 (leden 2019) – akceptována krajem</a:t>
            </a:r>
          </a:p>
          <a:p>
            <a:r>
              <a:rPr lang="cs-CZ" dirty="0"/>
              <a:t>Prohlídka KČOV (kořenová ČOV) Višňová (28. 5. 2019) a </a:t>
            </a:r>
            <a:br>
              <a:rPr lang="cs-CZ" dirty="0"/>
            </a:br>
            <a:r>
              <a:rPr lang="cs-CZ" dirty="0"/>
              <a:t>KČOV Velká Jesenice (8. 10. 2019)</a:t>
            </a:r>
          </a:p>
        </p:txBody>
      </p:sp>
    </p:spTree>
    <p:extLst>
      <p:ext uri="{BB962C8B-B14F-4D97-AF65-F5344CB8AC3E}">
        <p14:creationId xmlns:p14="http://schemas.microsoft.com/office/powerpoint/2010/main" val="382436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5DC74-B766-46FE-B272-E6D7FF28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již udělali v tomto volebním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F218C9-10BC-4076-8A3C-F863E1B3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Jednání v Hejnicích (10. 10. 2019)</a:t>
            </a:r>
          </a:p>
          <a:p>
            <a:pPr lvl="1"/>
            <a:r>
              <a:rPr lang="cs-CZ" dirty="0"/>
              <a:t>ČOV Hejnice max. 10 let (skončí životnost), pak připojení na ČOV Frýdlant</a:t>
            </a:r>
          </a:p>
          <a:p>
            <a:pPr lvl="1"/>
            <a:r>
              <a:rPr lang="cs-CZ" dirty="0"/>
              <a:t>Rozšiřování ČOV Hejnice kvůli napojení Bílého Potoka nepřichází v úvahu</a:t>
            </a:r>
            <a:endParaRPr lang="en-US" dirty="0"/>
          </a:p>
          <a:p>
            <a:r>
              <a:rPr lang="cs-CZ" dirty="0"/>
              <a:t>Jednání na SFŽP (24. 10. 2019)</a:t>
            </a:r>
          </a:p>
          <a:p>
            <a:pPr lvl="1"/>
            <a:r>
              <a:rPr lang="cs-CZ" dirty="0"/>
              <a:t>Dotační výzva na soustavy DČOV, aktuálně skončená, ale do koce roku 2019 vyjde nová</a:t>
            </a:r>
          </a:p>
          <a:p>
            <a:pPr lvl="1"/>
            <a:r>
              <a:rPr lang="cs-CZ" dirty="0"/>
              <a:t>Dotace pokryje cca 60% investičních nákladů, lze kofinancovat i z dalších dotací (např. krajských)</a:t>
            </a:r>
          </a:p>
          <a:p>
            <a:r>
              <a:rPr lang="cs-CZ" dirty="0"/>
              <a:t>Seminář ve </a:t>
            </a:r>
            <a:r>
              <a:rPr lang="cs-CZ" dirty="0" err="1"/>
              <a:t>Strakoči</a:t>
            </a:r>
            <a:r>
              <a:rPr lang="cs-CZ" dirty="0"/>
              <a:t> (15. 11. 2019) o soustavách DČOV</a:t>
            </a:r>
          </a:p>
          <a:p>
            <a:pPr lvl="1"/>
            <a:r>
              <a:rPr lang="cs-CZ" dirty="0"/>
              <a:t>Velký zájem obcí, účast ministra ŽP</a:t>
            </a:r>
          </a:p>
          <a:p>
            <a:pPr lvl="1"/>
            <a:r>
              <a:rPr lang="cs-CZ" dirty="0"/>
              <a:t>Nový trend pro odkanalizování malých obcí podporovaný MŽP</a:t>
            </a:r>
          </a:p>
        </p:txBody>
      </p:sp>
    </p:spTree>
    <p:extLst>
      <p:ext uri="{BB962C8B-B14F-4D97-AF65-F5344CB8AC3E}">
        <p14:creationId xmlns:p14="http://schemas.microsoft.com/office/powerpoint/2010/main" val="257356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5DC74-B766-46FE-B272-E6D7FF28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již udělali v tomto volebním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F218C9-10BC-4076-8A3C-F863E1B3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Jednání FVS (20. 11. 2019)</a:t>
            </a:r>
          </a:p>
          <a:p>
            <a:pPr lvl="1"/>
            <a:r>
              <a:rPr lang="cs-CZ" dirty="0"/>
              <a:t>Hranice finanční realizovatelnosti kanalizace pro BP je podle p. </a:t>
            </a:r>
            <a:r>
              <a:rPr lang="cs-CZ" dirty="0" err="1"/>
              <a:t>Olyšara</a:t>
            </a:r>
            <a:r>
              <a:rPr lang="cs-CZ" dirty="0"/>
              <a:t> 100 </a:t>
            </a:r>
            <a:r>
              <a:rPr lang="cs-CZ" dirty="0" err="1"/>
              <a:t>MKč</a:t>
            </a:r>
            <a:r>
              <a:rPr lang="cs-CZ" dirty="0"/>
              <a:t>, projekt nad 100 </a:t>
            </a:r>
            <a:r>
              <a:rPr lang="cs-CZ" dirty="0" err="1"/>
              <a:t>MKč</a:t>
            </a:r>
            <a:r>
              <a:rPr lang="cs-CZ" dirty="0"/>
              <a:t> odmítnout</a:t>
            </a:r>
          </a:p>
          <a:p>
            <a:pPr lvl="1"/>
            <a:r>
              <a:rPr lang="cs-CZ" dirty="0"/>
              <a:t>Pokrytí dotacemi max. 63%, zvyšovat se nebude</a:t>
            </a:r>
          </a:p>
          <a:p>
            <a:pPr lvl="1"/>
            <a:r>
              <a:rPr lang="cs-CZ" dirty="0"/>
              <a:t>Bylo doporučeno zvážit variantu částečné realizace splaškové kanalizace – hlavní stoky po úroveň školy</a:t>
            </a:r>
          </a:p>
          <a:p>
            <a:pPr lvl="1"/>
            <a:r>
              <a:rPr lang="cs-CZ" dirty="0"/>
              <a:t>FVS by převzala provoz budoucí splaškové kanalizace, pokusila by se udržet solidární stočné – ale rozhodnutí akcionářů (obcí)</a:t>
            </a:r>
          </a:p>
          <a:p>
            <a:pPr lvl="1"/>
            <a:r>
              <a:rPr lang="cs-CZ" dirty="0"/>
              <a:t>Stočné by pokrylo provozní náklady, údržbu a splátky na obnovu kanalizace, nikoliv však splátky investičního úvěru</a:t>
            </a:r>
          </a:p>
        </p:txBody>
      </p:sp>
    </p:spTree>
    <p:extLst>
      <p:ext uri="{BB962C8B-B14F-4D97-AF65-F5344CB8AC3E}">
        <p14:creationId xmlns:p14="http://schemas.microsoft.com/office/powerpoint/2010/main" val="220872885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3753</TotalTime>
  <Words>1890</Words>
  <Application>Microsoft Office PowerPoint</Application>
  <PresentationFormat>Širokoúhlá obrazovka</PresentationFormat>
  <Paragraphs>194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Wingdings 3</vt:lpstr>
      <vt:lpstr>Stébla</vt:lpstr>
      <vt:lpstr>Odkanalizování obce  Bílý Potok</vt:lpstr>
      <vt:lpstr>Obsah</vt:lpstr>
      <vt:lpstr>Úvod</vt:lpstr>
      <vt:lpstr>Historie projektu odkanalizování obce</vt:lpstr>
      <vt:lpstr>Historie projektu odkanalizování obce</vt:lpstr>
      <vt:lpstr>Historie projektu odkanalizování obce</vt:lpstr>
      <vt:lpstr>Co jsme již udělali v tomto volebním období</vt:lpstr>
      <vt:lpstr>Co jsme již udělali v tomto volebním období</vt:lpstr>
      <vt:lpstr>Co jsme již udělali v tomto volebním období</vt:lpstr>
      <vt:lpstr>Aktuální závěry a stav</vt:lpstr>
      <vt:lpstr>Aktuální závěry a stav</vt:lpstr>
      <vt:lpstr>Soustava DČOV</vt:lpstr>
      <vt:lpstr>Soustava DČOV</vt:lpstr>
      <vt:lpstr>Soustava DČOV</vt:lpstr>
      <vt:lpstr>Soustava DČOV</vt:lpstr>
      <vt:lpstr>Soustava DČOV – SWOT analýza obce Kuřimská Nová ves</vt:lpstr>
      <vt:lpstr>Podání žádosti:</vt:lpstr>
      <vt:lpstr>Podání žádosti: Na co si dát pozor?</vt:lpstr>
      <vt:lpstr>Podklady pro uzavření Smlouvy:</vt:lpstr>
      <vt:lpstr>Podklady ke Smlouvě: Na co si dát pozor?</vt:lpstr>
      <vt:lpstr>Jak dál?</vt:lpstr>
      <vt:lpstr>Jak dál?</vt:lpstr>
      <vt:lpstr>Závěr</vt:lpstr>
      <vt:lpstr>Děkuji za pozornost  Diskuse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Odkanalizování obce</dc:title>
  <dc:creator>Petr Hrůša</dc:creator>
  <cp:lastModifiedBy>Petr Hrůša</cp:lastModifiedBy>
  <cp:revision>173</cp:revision>
  <dcterms:created xsi:type="dcterms:W3CDTF">2019-11-27T21:22:28Z</dcterms:created>
  <dcterms:modified xsi:type="dcterms:W3CDTF">2019-12-10T13:45:21Z</dcterms:modified>
</cp:coreProperties>
</file>